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Fredoka" charset="1" panose="02000000000000000000"/>
      <p:regular r:id="rId19"/>
    </p:embeddedFont>
    <p:embeddedFont>
      <p:font typeface="Dekko" charset="1" panose="00000500000000000000"/>
      <p:regular r:id="rId20"/>
    </p:embeddedFont>
    <p:embeddedFont>
      <p:font typeface="Sniglet" charset="1" panose="0407050503010002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53.png" Type="http://schemas.openxmlformats.org/officeDocument/2006/relationships/image"/><Relationship Id="rId9" Target="../media/image5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3.png" Type="http://schemas.openxmlformats.org/officeDocument/2006/relationships/image"/><Relationship Id="rId11" Target="../media/image64.svg" Type="http://schemas.openxmlformats.org/officeDocument/2006/relationships/image"/><Relationship Id="rId12" Target="../media/image65.png" Type="http://schemas.openxmlformats.org/officeDocument/2006/relationships/image"/><Relationship Id="rId13" Target="../media/image66.svg" Type="http://schemas.openxmlformats.org/officeDocument/2006/relationships/image"/><Relationship Id="rId2" Target="../media/image55.png" Type="http://schemas.openxmlformats.org/officeDocument/2006/relationships/image"/><Relationship Id="rId3" Target="../media/image56.svg" Type="http://schemas.openxmlformats.org/officeDocument/2006/relationships/image"/><Relationship Id="rId4" Target="../media/image57.png" Type="http://schemas.openxmlformats.org/officeDocument/2006/relationships/image"/><Relationship Id="rId5" Target="../media/image58.svg" Type="http://schemas.openxmlformats.org/officeDocument/2006/relationships/image"/><Relationship Id="rId6" Target="../media/image59.png" Type="http://schemas.openxmlformats.org/officeDocument/2006/relationships/image"/><Relationship Id="rId7" Target="../media/image60.svg" Type="http://schemas.openxmlformats.org/officeDocument/2006/relationships/image"/><Relationship Id="rId8" Target="../media/image61.png" Type="http://schemas.openxmlformats.org/officeDocument/2006/relationships/image"/><Relationship Id="rId9" Target="../media/image6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67.png" Type="http://schemas.openxmlformats.org/officeDocument/2006/relationships/image"/><Relationship Id="rId7" Target="../media/image6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69.png" Type="http://schemas.openxmlformats.org/officeDocument/2006/relationships/image"/><Relationship Id="rId5" Target="../media/image70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71.png" Type="http://schemas.openxmlformats.org/officeDocument/2006/relationships/image"/><Relationship Id="rId9" Target="../media/image7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14" Target="../media/image15.png" Type="http://schemas.openxmlformats.org/officeDocument/2006/relationships/image"/><Relationship Id="rId15" Target="../media/image16.pn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11" Target="../media/image36.svg" Type="http://schemas.openxmlformats.org/officeDocument/2006/relationships/image"/><Relationship Id="rId12" Target="../media/image37.png" Type="http://schemas.openxmlformats.org/officeDocument/2006/relationships/image"/><Relationship Id="rId13" Target="../media/image38.svg" Type="http://schemas.openxmlformats.org/officeDocument/2006/relationships/image"/><Relationship Id="rId14" Target="../media/image39.png" Type="http://schemas.openxmlformats.org/officeDocument/2006/relationships/image"/><Relationship Id="rId15" Target="../media/image40.svg" Type="http://schemas.openxmlformats.org/officeDocument/2006/relationships/image"/><Relationship Id="rId16" Target="../media/image41.png" Type="http://schemas.openxmlformats.org/officeDocument/2006/relationships/image"/><Relationship Id="rId17" Target="../media/image42.svg" Type="http://schemas.openxmlformats.org/officeDocument/2006/relationships/image"/><Relationship Id="rId18" Target="../media/image15.png" Type="http://schemas.openxmlformats.org/officeDocument/2006/relationships/image"/><Relationship Id="rId19" Target="../media/image16.png" Type="http://schemas.openxmlformats.org/officeDocument/2006/relationships/image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Relationship Id="rId8" Target="../media/image33.png" Type="http://schemas.openxmlformats.org/officeDocument/2006/relationships/image"/><Relationship Id="rId9" Target="../media/image3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.png" Type="http://schemas.openxmlformats.org/officeDocument/2006/relationships/image"/><Relationship Id="rId11" Target="../media/image4.svg" Type="http://schemas.openxmlformats.org/officeDocument/2006/relationships/image"/><Relationship Id="rId12" Target="../media/image5.png" Type="http://schemas.openxmlformats.org/officeDocument/2006/relationships/image"/><Relationship Id="rId13" Target="../media/image6.svg" Type="http://schemas.openxmlformats.org/officeDocument/2006/relationships/image"/><Relationship Id="rId14" Target="../media/image47.png" Type="http://schemas.openxmlformats.org/officeDocument/2006/relationships/image"/><Relationship Id="rId15" Target="../media/image48.svg" Type="http://schemas.openxmlformats.org/officeDocument/2006/relationships/image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svg" Type="http://schemas.openxmlformats.org/officeDocument/2006/relationships/image"/><Relationship Id="rId2" Target="../media/image49.png" Type="http://schemas.openxmlformats.org/officeDocument/2006/relationships/image"/><Relationship Id="rId3" Target="https://myclothing.com/collections/little-foxes-jmps-21918/?gclid=EAIaIQobChMIkoKjkPr1jQMVA5pQBh0vMBouEAAYASAAEgJfp_D_BwE&amp;utm_source=google&amp;campaign_id=21364618932&amp;ad_id=704526370295&amp;utm_medium=cpc&amp;utm_campaign=SWK:+Search+-+Brand&amp;utm_content=164423844655&amp;utm_term=&amp;gad_source=1&amp;gad_campaignid=21364618932&amp;gbraid=0AAAAACvYytLyt5uCOnRCfcC3JwbzQaFR5" TargetMode="External" Type="http://schemas.openxmlformats.org/officeDocument/2006/relationships/hyperlink"/><Relationship Id="rId4" Target="https://myclothing.com/collections/little-foxes-jmps-21918/?gclid=EAIaIQobChMIkoKjkPr1jQMVA5pQBh0vMBouEAAYASAAEgJfp_D_BwE&amp;utm_source=google&amp;campaign_id=21364618932&amp;ad_id=704526370295&amp;utm_medium=cpc&amp;utm_campaign=SWK:+Search+-+Brand&amp;utm_content=164423844655&amp;utm_term=&amp;gad_source=1&amp;gad_campaignid=21364618932&amp;gbraid=0AAAAACvYytLyt5uCOnRCfcC3JwbzQaFR5" TargetMode="External" Type="http://schemas.openxmlformats.org/officeDocument/2006/relationships/hyperlink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5.png" Type="http://schemas.openxmlformats.org/officeDocument/2006/relationships/image"/><Relationship Id="rId8" Target="../media/image26.svg" Type="http://schemas.openxmlformats.org/officeDocument/2006/relationships/image"/><Relationship Id="rId9" Target="../media/image2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43.png" Type="http://schemas.openxmlformats.org/officeDocument/2006/relationships/image"/><Relationship Id="rId5" Target="../media/image44.svg" Type="http://schemas.openxmlformats.org/officeDocument/2006/relationships/image"/><Relationship Id="rId6" Target="../media/image5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51.png" Type="http://schemas.openxmlformats.org/officeDocument/2006/relationships/image"/><Relationship Id="rId7" Target="../media/image52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2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186450" y="5465625"/>
            <a:ext cx="7985483" cy="6594112"/>
            <a:chOff x="0" y="0"/>
            <a:chExt cx="10647311" cy="8792149"/>
          </a:xfrm>
        </p:grpSpPr>
        <p:sp>
          <p:nvSpPr>
            <p:cNvPr name="Freeform 3" id="3"/>
            <p:cNvSpPr/>
            <p:nvPr/>
          </p:nvSpPr>
          <p:spPr>
            <a:xfrm flipH="false" flipV="false" rot="-1055697">
              <a:off x="740302" y="1237728"/>
              <a:ext cx="9166706" cy="6316694"/>
            </a:xfrm>
            <a:custGeom>
              <a:avLst/>
              <a:gdLst/>
              <a:ahLst/>
              <a:cxnLst/>
              <a:rect r="r" b="b" t="t" l="l"/>
              <a:pathLst>
                <a:path h="6316694" w="9166706">
                  <a:moveTo>
                    <a:pt x="0" y="0"/>
                  </a:moveTo>
                  <a:lnTo>
                    <a:pt x="9166706" y="0"/>
                  </a:lnTo>
                  <a:lnTo>
                    <a:pt x="9166706" y="6316693"/>
                  </a:lnTo>
                  <a:lnTo>
                    <a:pt x="0" y="631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690495">
              <a:off x="5972426" y="1881504"/>
              <a:ext cx="3185376" cy="2942129"/>
            </a:xfrm>
            <a:custGeom>
              <a:avLst/>
              <a:gdLst/>
              <a:ahLst/>
              <a:cxnLst/>
              <a:rect r="r" b="b" t="t" l="l"/>
              <a:pathLst>
                <a:path h="2942129" w="3185376">
                  <a:moveTo>
                    <a:pt x="0" y="0"/>
                  </a:moveTo>
                  <a:lnTo>
                    <a:pt x="3185376" y="0"/>
                  </a:lnTo>
                  <a:lnTo>
                    <a:pt x="3185376" y="2942129"/>
                  </a:lnTo>
                  <a:lnTo>
                    <a:pt x="0" y="2942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6785449" y="2636829"/>
              <a:ext cx="1559331" cy="1516804"/>
            </a:xfrm>
            <a:custGeom>
              <a:avLst/>
              <a:gdLst/>
              <a:ahLst/>
              <a:cxnLst/>
              <a:rect r="r" b="b" t="t" l="l"/>
              <a:pathLst>
                <a:path h="1516804" w="1559331">
                  <a:moveTo>
                    <a:pt x="0" y="0"/>
                  </a:moveTo>
                  <a:lnTo>
                    <a:pt x="1559331" y="0"/>
                  </a:lnTo>
                  <a:lnTo>
                    <a:pt x="1559331" y="1516804"/>
                  </a:lnTo>
                  <a:lnTo>
                    <a:pt x="0" y="1516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true" flipV="false" rot="-5400000">
            <a:off x="5043854" y="-1125586"/>
            <a:ext cx="8229600" cy="12538172"/>
          </a:xfrm>
          <a:custGeom>
            <a:avLst/>
            <a:gdLst/>
            <a:ahLst/>
            <a:cxnLst/>
            <a:rect r="r" b="b" t="t" l="l"/>
            <a:pathLst>
              <a:path h="12538172" w="8229600">
                <a:moveTo>
                  <a:pt x="8229600" y="0"/>
                </a:moveTo>
                <a:lnTo>
                  <a:pt x="0" y="0"/>
                </a:lnTo>
                <a:lnTo>
                  <a:pt x="0" y="12538172"/>
                </a:lnTo>
                <a:lnTo>
                  <a:pt x="8229600" y="12538172"/>
                </a:lnTo>
                <a:lnTo>
                  <a:pt x="82296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729098">
            <a:off x="14734806" y="6783951"/>
            <a:ext cx="3284227" cy="3039403"/>
          </a:xfrm>
          <a:custGeom>
            <a:avLst/>
            <a:gdLst/>
            <a:ahLst/>
            <a:cxnLst/>
            <a:rect r="r" b="b" t="t" l="l"/>
            <a:pathLst>
              <a:path h="3039403" w="3284227">
                <a:moveTo>
                  <a:pt x="0" y="0"/>
                </a:moveTo>
                <a:lnTo>
                  <a:pt x="3284228" y="0"/>
                </a:lnTo>
                <a:lnTo>
                  <a:pt x="3284228" y="3039403"/>
                </a:lnTo>
                <a:lnTo>
                  <a:pt x="0" y="30394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383731" y="1855969"/>
            <a:ext cx="5405536" cy="2263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7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Welcome to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1173119">
            <a:off x="14234643" y="-1044154"/>
            <a:ext cx="5350234" cy="5781195"/>
          </a:xfrm>
          <a:custGeom>
            <a:avLst/>
            <a:gdLst/>
            <a:ahLst/>
            <a:cxnLst/>
            <a:rect r="r" b="b" t="t" l="l"/>
            <a:pathLst>
              <a:path h="5781195" w="5350234">
                <a:moveTo>
                  <a:pt x="0" y="0"/>
                </a:moveTo>
                <a:lnTo>
                  <a:pt x="5350233" y="0"/>
                </a:lnTo>
                <a:lnTo>
                  <a:pt x="5350233" y="5781196"/>
                </a:lnTo>
                <a:lnTo>
                  <a:pt x="0" y="57811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90910" y="555457"/>
            <a:ext cx="1907151" cy="2394824"/>
          </a:xfrm>
          <a:custGeom>
            <a:avLst/>
            <a:gdLst/>
            <a:ahLst/>
            <a:cxnLst/>
            <a:rect r="r" b="b" t="t" l="l"/>
            <a:pathLst>
              <a:path h="2394824" w="1907151">
                <a:moveTo>
                  <a:pt x="0" y="0"/>
                </a:moveTo>
                <a:lnTo>
                  <a:pt x="1907151" y="0"/>
                </a:lnTo>
                <a:lnTo>
                  <a:pt x="1907151" y="2394825"/>
                </a:lnTo>
                <a:lnTo>
                  <a:pt x="0" y="23948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832371" y="2517642"/>
            <a:ext cx="4569796" cy="3427347"/>
          </a:xfrm>
          <a:custGeom>
            <a:avLst/>
            <a:gdLst/>
            <a:ahLst/>
            <a:cxnLst/>
            <a:rect r="r" b="b" t="t" l="l"/>
            <a:pathLst>
              <a:path h="3427347" w="4569796">
                <a:moveTo>
                  <a:pt x="0" y="0"/>
                </a:moveTo>
                <a:lnTo>
                  <a:pt x="4569796" y="0"/>
                </a:lnTo>
                <a:lnTo>
                  <a:pt x="4569796" y="3427347"/>
                </a:lnTo>
                <a:lnTo>
                  <a:pt x="0" y="342734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799033" y="5162550"/>
            <a:ext cx="10636471" cy="2247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50"/>
              </a:lnSpc>
            </a:pPr>
            <a:r>
              <a:rPr lang="en-US" sz="75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Little Foxes</a:t>
            </a:r>
          </a:p>
          <a:p>
            <a:pPr algn="ctr">
              <a:lnSpc>
                <a:spcPts val="8850"/>
              </a:lnSpc>
            </a:pPr>
            <a:r>
              <a:rPr lang="en-US" sz="75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New Parents Meeting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442313" y="8060179"/>
            <a:ext cx="5222689" cy="811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23</a:t>
            </a:r>
            <a:r>
              <a:rPr lang="en-US" sz="4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RD</a:t>
            </a:r>
            <a:r>
              <a:rPr lang="en-US" sz="4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 JUNE 2025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861422" y="7339128"/>
            <a:ext cx="3115292" cy="1532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179"/>
              </a:lnSpc>
            </a:pPr>
            <a:r>
              <a:rPr lang="en-US" sz="4413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WREN AND SPARROWS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6414501" y="318485"/>
            <a:ext cx="5343997" cy="1664524"/>
          </a:xfrm>
          <a:custGeom>
            <a:avLst/>
            <a:gdLst/>
            <a:ahLst/>
            <a:cxnLst/>
            <a:rect r="r" b="b" t="t" l="l"/>
            <a:pathLst>
              <a:path h="1664524" w="5343997">
                <a:moveTo>
                  <a:pt x="0" y="0"/>
                </a:moveTo>
                <a:lnTo>
                  <a:pt x="5343997" y="0"/>
                </a:lnTo>
                <a:lnTo>
                  <a:pt x="5343997" y="1664524"/>
                </a:lnTo>
                <a:lnTo>
                  <a:pt x="0" y="166452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2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45560" y="0"/>
            <a:ext cx="10454916" cy="10454916"/>
          </a:xfrm>
          <a:custGeom>
            <a:avLst/>
            <a:gdLst/>
            <a:ahLst/>
            <a:cxnLst/>
            <a:rect r="r" b="b" t="t" l="l"/>
            <a:pathLst>
              <a:path h="10454916" w="10454916">
                <a:moveTo>
                  <a:pt x="0" y="0"/>
                </a:moveTo>
                <a:lnTo>
                  <a:pt x="10454916" y="0"/>
                </a:lnTo>
                <a:lnTo>
                  <a:pt x="10454916" y="10454916"/>
                </a:lnTo>
                <a:lnTo>
                  <a:pt x="0" y="10454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724570" y="658461"/>
            <a:ext cx="19775110" cy="14217875"/>
          </a:xfrm>
          <a:custGeom>
            <a:avLst/>
            <a:gdLst/>
            <a:ahLst/>
            <a:cxnLst/>
            <a:rect r="r" b="b" t="t" l="l"/>
            <a:pathLst>
              <a:path h="14217875" w="19775110">
                <a:moveTo>
                  <a:pt x="0" y="0"/>
                </a:moveTo>
                <a:lnTo>
                  <a:pt x="19775111" y="0"/>
                </a:lnTo>
                <a:lnTo>
                  <a:pt x="19775111" y="14217875"/>
                </a:lnTo>
                <a:lnTo>
                  <a:pt x="0" y="14217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27884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86533" y="468954"/>
            <a:ext cx="10263221" cy="824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FINANCES AND FUNDING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5400000">
            <a:off x="14886356" y="1356886"/>
            <a:ext cx="2994221" cy="1137804"/>
          </a:xfrm>
          <a:custGeom>
            <a:avLst/>
            <a:gdLst/>
            <a:ahLst/>
            <a:cxnLst/>
            <a:rect r="r" b="b" t="t" l="l"/>
            <a:pathLst>
              <a:path h="1137804" w="2994221">
                <a:moveTo>
                  <a:pt x="0" y="0"/>
                </a:moveTo>
                <a:lnTo>
                  <a:pt x="2994221" y="0"/>
                </a:lnTo>
                <a:lnTo>
                  <a:pt x="2994221" y="1137804"/>
                </a:lnTo>
                <a:lnTo>
                  <a:pt x="0" y="11378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386533" y="1597984"/>
            <a:ext cx="121656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PAID HOURS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33070" y="2236083"/>
            <a:ext cx="12165660" cy="3107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If you will be paying for your  place with us.</a:t>
            </a:r>
          </a:p>
          <a:p>
            <a:pPr algn="l">
              <a:lnSpc>
                <a:spcPts val="2700"/>
              </a:lnSpc>
            </a:pPr>
          </a:p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From September 2025 our hourly rates are:</a:t>
            </a:r>
          </a:p>
          <a:p>
            <a:pPr algn="l">
              <a:lnSpc>
                <a:spcPts val="2700"/>
              </a:lnSpc>
            </a:pPr>
          </a:p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2 year old - £7.50 </a:t>
            </a:r>
          </a:p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3 year old - £6.00 </a:t>
            </a:r>
          </a:p>
          <a:p>
            <a:pPr algn="l">
              <a:lnSpc>
                <a:spcPts val="2700"/>
              </a:lnSpc>
            </a:pPr>
          </a:p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Invoices are sent monthly in advance and payment is due before the month begins.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86533" y="5781289"/>
            <a:ext cx="121656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SNACK FEE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933070" y="6544711"/>
            <a:ext cx="12165660" cy="1392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We charge a small fee of 25p per session and we can accommodate any food preferences or allergies.</a:t>
            </a:r>
          </a:p>
          <a:p>
            <a:pPr algn="l">
              <a:lnSpc>
                <a:spcPts val="2700"/>
              </a:lnSpc>
            </a:pPr>
          </a:p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We waive this fee for Pupil Premium children.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8729098">
            <a:off x="14741353" y="6752557"/>
            <a:ext cx="3284227" cy="3039403"/>
          </a:xfrm>
          <a:custGeom>
            <a:avLst/>
            <a:gdLst/>
            <a:ahLst/>
            <a:cxnLst/>
            <a:rect r="r" b="b" t="t" l="l"/>
            <a:pathLst>
              <a:path h="3039403" w="3284227">
                <a:moveTo>
                  <a:pt x="0" y="0"/>
                </a:moveTo>
                <a:lnTo>
                  <a:pt x="3284227" y="0"/>
                </a:lnTo>
                <a:lnTo>
                  <a:pt x="3284227" y="3039402"/>
                </a:lnTo>
                <a:lnTo>
                  <a:pt x="0" y="30394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8729098">
            <a:off x="-282052" y="285927"/>
            <a:ext cx="3284227" cy="3039403"/>
          </a:xfrm>
          <a:custGeom>
            <a:avLst/>
            <a:gdLst/>
            <a:ahLst/>
            <a:cxnLst/>
            <a:rect r="r" b="b" t="t" l="l"/>
            <a:pathLst>
              <a:path h="3039403" w="3284227">
                <a:moveTo>
                  <a:pt x="0" y="0"/>
                </a:moveTo>
                <a:lnTo>
                  <a:pt x="3284227" y="0"/>
                </a:lnTo>
                <a:lnTo>
                  <a:pt x="3284227" y="3039403"/>
                </a:lnTo>
                <a:lnTo>
                  <a:pt x="0" y="30394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D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7142527" y="-283955"/>
            <a:ext cx="8699152" cy="11390583"/>
          </a:xfrm>
          <a:custGeom>
            <a:avLst/>
            <a:gdLst/>
            <a:ahLst/>
            <a:cxnLst/>
            <a:rect r="r" b="b" t="t" l="l"/>
            <a:pathLst>
              <a:path h="11390583" w="8699152">
                <a:moveTo>
                  <a:pt x="0" y="0"/>
                </a:moveTo>
                <a:lnTo>
                  <a:pt x="8699152" y="0"/>
                </a:lnTo>
                <a:lnTo>
                  <a:pt x="8699152" y="11390582"/>
                </a:lnTo>
                <a:lnTo>
                  <a:pt x="0" y="113905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-11346" b="-25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746361" y="202519"/>
            <a:ext cx="1277926" cy="1718482"/>
          </a:xfrm>
          <a:custGeom>
            <a:avLst/>
            <a:gdLst/>
            <a:ahLst/>
            <a:cxnLst/>
            <a:rect r="r" b="b" t="t" l="l"/>
            <a:pathLst>
              <a:path h="1718482" w="1277926">
                <a:moveTo>
                  <a:pt x="0" y="0"/>
                </a:moveTo>
                <a:lnTo>
                  <a:pt x="1277925" y="0"/>
                </a:lnTo>
                <a:lnTo>
                  <a:pt x="1277925" y="1718482"/>
                </a:lnTo>
                <a:lnTo>
                  <a:pt x="0" y="1718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474438" y="4917960"/>
            <a:ext cx="6054168" cy="6273768"/>
            <a:chOff x="0" y="0"/>
            <a:chExt cx="8072224" cy="8365024"/>
          </a:xfrm>
        </p:grpSpPr>
        <p:sp>
          <p:nvSpPr>
            <p:cNvPr name="Freeform 5" id="5"/>
            <p:cNvSpPr/>
            <p:nvPr/>
          </p:nvSpPr>
          <p:spPr>
            <a:xfrm flipH="false" flipV="false" rot="-10730823">
              <a:off x="54652" y="2825087"/>
              <a:ext cx="5376672" cy="5486400"/>
            </a:xfrm>
            <a:custGeom>
              <a:avLst/>
              <a:gdLst/>
              <a:ahLst/>
              <a:cxnLst/>
              <a:rect r="r" b="b" t="t" l="l"/>
              <a:pathLst>
                <a:path h="5486400" w="5376672">
                  <a:moveTo>
                    <a:pt x="0" y="0"/>
                  </a:moveTo>
                  <a:lnTo>
                    <a:pt x="5376672" y="0"/>
                  </a:lnTo>
                  <a:lnTo>
                    <a:pt x="537667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-9181593">
              <a:off x="3922964" y="622653"/>
              <a:ext cx="3566722" cy="3424054"/>
            </a:xfrm>
            <a:custGeom>
              <a:avLst/>
              <a:gdLst/>
              <a:ahLst/>
              <a:cxnLst/>
              <a:rect r="r" b="b" t="t" l="l"/>
              <a:pathLst>
                <a:path h="3424054" w="3566722">
                  <a:moveTo>
                    <a:pt x="0" y="0"/>
                  </a:moveTo>
                  <a:lnTo>
                    <a:pt x="3566723" y="0"/>
                  </a:lnTo>
                  <a:lnTo>
                    <a:pt x="3566723" y="3424053"/>
                  </a:lnTo>
                  <a:lnTo>
                    <a:pt x="0" y="3424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-1274703">
            <a:off x="13224694" y="-478628"/>
            <a:ext cx="2847139" cy="2634898"/>
          </a:xfrm>
          <a:custGeom>
            <a:avLst/>
            <a:gdLst/>
            <a:ahLst/>
            <a:cxnLst/>
            <a:rect r="r" b="b" t="t" l="l"/>
            <a:pathLst>
              <a:path h="2634898" w="2847139">
                <a:moveTo>
                  <a:pt x="0" y="0"/>
                </a:moveTo>
                <a:lnTo>
                  <a:pt x="2847139" y="0"/>
                </a:lnTo>
                <a:lnTo>
                  <a:pt x="2847139" y="2634898"/>
                </a:lnTo>
                <a:lnTo>
                  <a:pt x="0" y="26348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891435" y="3506638"/>
            <a:ext cx="3794579" cy="717520"/>
          </a:xfrm>
          <a:custGeom>
            <a:avLst/>
            <a:gdLst/>
            <a:ahLst/>
            <a:cxnLst/>
            <a:rect r="r" b="b" t="t" l="l"/>
            <a:pathLst>
              <a:path h="717520" w="3794579">
                <a:moveTo>
                  <a:pt x="0" y="0"/>
                </a:moveTo>
                <a:lnTo>
                  <a:pt x="3794579" y="0"/>
                </a:lnTo>
                <a:lnTo>
                  <a:pt x="3794579" y="717520"/>
                </a:lnTo>
                <a:lnTo>
                  <a:pt x="0" y="7175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74122" y="259669"/>
            <a:ext cx="5222689" cy="168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60"/>
              </a:lnSpc>
            </a:pPr>
            <a:r>
              <a:rPr lang="en-US" sz="60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DATES FOR THE DIARY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055333" y="2515244"/>
            <a:ext cx="5397142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Transition Sessions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999751" y="3171064"/>
            <a:ext cx="5954490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Deadline to return paperwork to Little Foxes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179014" y="2412056"/>
            <a:ext cx="3388037" cy="749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9"/>
              </a:lnSpc>
            </a:pP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Thursday 10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th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 or Monday 14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th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 July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179014" y="6441944"/>
            <a:ext cx="3388037" cy="64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99"/>
              </a:lnSpc>
              <a:spcBef>
                <a:spcPct val="0"/>
              </a:spcBef>
            </a:pP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From Monday 8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th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 September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179014" y="5134984"/>
            <a:ext cx="3388037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99"/>
              </a:lnSpc>
              <a:spcBef>
                <a:spcPct val="0"/>
              </a:spcBef>
            </a:pP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Wednesday 3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rd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 September to Friday 5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th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 September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999751" y="6249409"/>
            <a:ext cx="5397142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Starting at Little Foxes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179014" y="7724644"/>
            <a:ext cx="3388037" cy="33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99"/>
              </a:lnSpc>
              <a:spcBef>
                <a:spcPct val="0"/>
              </a:spcBef>
            </a:pP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Friday 19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th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 October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179014" y="8613775"/>
            <a:ext cx="3388037" cy="64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99"/>
              </a:lnSpc>
              <a:spcBef>
                <a:spcPct val="0"/>
              </a:spcBef>
            </a:pP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Monday 27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th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 October to Friday 31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st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 October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055333" y="7677019"/>
            <a:ext cx="5397142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INSET DAY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055333" y="8229469"/>
            <a:ext cx="5397142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Little Foxes Closed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055333" y="8612188"/>
            <a:ext cx="5397142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HALF TERM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055333" y="9082087"/>
            <a:ext cx="5397142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Little Foxes Closed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179014" y="3330000"/>
            <a:ext cx="3388037" cy="33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99"/>
              </a:lnSpc>
              <a:spcBef>
                <a:spcPct val="0"/>
              </a:spcBef>
            </a:pP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Monday 14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th</a:t>
            </a: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 July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179014" y="4271783"/>
            <a:ext cx="3388037" cy="330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99"/>
              </a:lnSpc>
              <a:spcBef>
                <a:spcPct val="0"/>
              </a:spcBef>
            </a:pPr>
            <a:r>
              <a:rPr lang="en-US" sz="249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31st August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311252" y="3786133"/>
            <a:ext cx="5397142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Please bring Birth Certificate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055333" y="4198359"/>
            <a:ext cx="5954490" cy="91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Deadline to Apply for Working Family Funded hours for September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0999751" y="5087359"/>
            <a:ext cx="5397142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Wren Home Visits</a:t>
            </a:r>
          </a:p>
        </p:txBody>
      </p:sp>
      <p:sp>
        <p:nvSpPr>
          <p:cNvPr name="Freeform 27" id="27"/>
          <p:cNvSpPr/>
          <p:nvPr/>
        </p:nvSpPr>
        <p:spPr>
          <a:xfrm flipH="false" flipV="false" rot="0">
            <a:off x="13698322" y="6693909"/>
            <a:ext cx="4108224" cy="776828"/>
          </a:xfrm>
          <a:custGeom>
            <a:avLst/>
            <a:gdLst/>
            <a:ahLst/>
            <a:cxnLst/>
            <a:rect r="r" b="b" t="t" l="l"/>
            <a:pathLst>
              <a:path h="776828" w="4108224">
                <a:moveTo>
                  <a:pt x="0" y="0"/>
                </a:moveTo>
                <a:lnTo>
                  <a:pt x="4108224" y="0"/>
                </a:lnTo>
                <a:lnTo>
                  <a:pt x="4108224" y="776828"/>
                </a:lnTo>
                <a:lnTo>
                  <a:pt x="0" y="7768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8" id="28"/>
          <p:cNvSpPr txBox="true"/>
          <p:nvPr/>
        </p:nvSpPr>
        <p:spPr>
          <a:xfrm rot="0">
            <a:off x="14311252" y="6782809"/>
            <a:ext cx="3374762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Please check paperwork for your child’s start date!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2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45560" y="0"/>
            <a:ext cx="10454916" cy="10454916"/>
          </a:xfrm>
          <a:custGeom>
            <a:avLst/>
            <a:gdLst/>
            <a:ahLst/>
            <a:cxnLst/>
            <a:rect r="r" b="b" t="t" l="l"/>
            <a:pathLst>
              <a:path h="10454916" w="10454916">
                <a:moveTo>
                  <a:pt x="0" y="0"/>
                </a:moveTo>
                <a:lnTo>
                  <a:pt x="10454916" y="0"/>
                </a:lnTo>
                <a:lnTo>
                  <a:pt x="10454916" y="10454916"/>
                </a:lnTo>
                <a:lnTo>
                  <a:pt x="0" y="10454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934646" y="-105902"/>
            <a:ext cx="19775110" cy="14217875"/>
          </a:xfrm>
          <a:custGeom>
            <a:avLst/>
            <a:gdLst/>
            <a:ahLst/>
            <a:cxnLst/>
            <a:rect r="r" b="b" t="t" l="l"/>
            <a:pathLst>
              <a:path h="14217875" w="19775110">
                <a:moveTo>
                  <a:pt x="0" y="0"/>
                </a:moveTo>
                <a:lnTo>
                  <a:pt x="19775110" y="0"/>
                </a:lnTo>
                <a:lnTo>
                  <a:pt x="19775110" y="14217875"/>
                </a:lnTo>
                <a:lnTo>
                  <a:pt x="0" y="14217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27884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86533" y="333195"/>
            <a:ext cx="10263221" cy="824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IN YOUR PACK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386533" y="1224101"/>
            <a:ext cx="121656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Registration Form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386533" y="1853458"/>
            <a:ext cx="12165660" cy="373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Please bring this back by Monday 14</a:t>
            </a:r>
            <a:r>
              <a:rPr lang="en-US" sz="2700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th</a:t>
            </a:r>
            <a:r>
              <a:rPr lang="en-US" sz="2700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 of July with your child’s birth certificate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386533" y="2398288"/>
            <a:ext cx="121656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Terms and Conditions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86533" y="2918353"/>
            <a:ext cx="12165660" cy="373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Please sign and return the loose page agreeing to our T+Cs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386533" y="5968503"/>
            <a:ext cx="121656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Term Dates for Academic Year 2025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386533" y="3529912"/>
            <a:ext cx="121656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‘About Me’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386533" y="4049977"/>
            <a:ext cx="12165660" cy="373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Wrens - Please have ready for your home visit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86533" y="4556741"/>
            <a:ext cx="12165660" cy="373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Sparrows - Please have ready for your transition session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386533" y="6642873"/>
            <a:ext cx="121656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Payment Dates for Academic Year 2025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-1055697">
            <a:off x="11483821" y="6363243"/>
            <a:ext cx="6875029" cy="4737520"/>
          </a:xfrm>
          <a:custGeom>
            <a:avLst/>
            <a:gdLst/>
            <a:ahLst/>
            <a:cxnLst/>
            <a:rect r="r" b="b" t="t" l="l"/>
            <a:pathLst>
              <a:path h="4737520" w="6875029">
                <a:moveTo>
                  <a:pt x="0" y="0"/>
                </a:moveTo>
                <a:lnTo>
                  <a:pt x="6875030" y="0"/>
                </a:lnTo>
                <a:lnTo>
                  <a:pt x="6875030" y="4737520"/>
                </a:lnTo>
                <a:lnTo>
                  <a:pt x="0" y="47375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386533" y="5294133"/>
            <a:ext cx="121656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Parent Handbook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D5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82341" y="-4720899"/>
            <a:ext cx="10454916" cy="10454916"/>
          </a:xfrm>
          <a:custGeom>
            <a:avLst/>
            <a:gdLst/>
            <a:ahLst/>
            <a:cxnLst/>
            <a:rect r="r" b="b" t="t" l="l"/>
            <a:pathLst>
              <a:path h="10454916" w="10454916">
                <a:moveTo>
                  <a:pt x="0" y="0"/>
                </a:moveTo>
                <a:lnTo>
                  <a:pt x="10454916" y="0"/>
                </a:lnTo>
                <a:lnTo>
                  <a:pt x="10454916" y="10454916"/>
                </a:lnTo>
                <a:lnTo>
                  <a:pt x="0" y="10454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5734017"/>
            <a:ext cx="10454916" cy="10454916"/>
          </a:xfrm>
          <a:custGeom>
            <a:avLst/>
            <a:gdLst/>
            <a:ahLst/>
            <a:cxnLst/>
            <a:rect r="r" b="b" t="t" l="l"/>
            <a:pathLst>
              <a:path h="10454916" w="10454916">
                <a:moveTo>
                  <a:pt x="0" y="0"/>
                </a:moveTo>
                <a:lnTo>
                  <a:pt x="10454916" y="0"/>
                </a:lnTo>
                <a:lnTo>
                  <a:pt x="10454916" y="10454916"/>
                </a:lnTo>
                <a:lnTo>
                  <a:pt x="0" y="10454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7032771"/>
            <a:ext cx="3414401" cy="3928704"/>
          </a:xfrm>
          <a:custGeom>
            <a:avLst/>
            <a:gdLst/>
            <a:ahLst/>
            <a:cxnLst/>
            <a:rect r="r" b="b" t="t" l="l"/>
            <a:pathLst>
              <a:path h="3928704" w="3414401">
                <a:moveTo>
                  <a:pt x="0" y="0"/>
                </a:moveTo>
                <a:lnTo>
                  <a:pt x="3414401" y="0"/>
                </a:lnTo>
                <a:lnTo>
                  <a:pt x="3414401" y="3928704"/>
                </a:lnTo>
                <a:lnTo>
                  <a:pt x="0" y="3928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5400000">
            <a:off x="4364904" y="-980421"/>
            <a:ext cx="9540470" cy="14535342"/>
          </a:xfrm>
          <a:custGeom>
            <a:avLst/>
            <a:gdLst/>
            <a:ahLst/>
            <a:cxnLst/>
            <a:rect r="r" b="b" t="t" l="l"/>
            <a:pathLst>
              <a:path h="14535342" w="9540470">
                <a:moveTo>
                  <a:pt x="9540470" y="0"/>
                </a:moveTo>
                <a:lnTo>
                  <a:pt x="0" y="0"/>
                </a:lnTo>
                <a:lnTo>
                  <a:pt x="0" y="14535342"/>
                </a:lnTo>
                <a:lnTo>
                  <a:pt x="9540470" y="14535342"/>
                </a:lnTo>
                <a:lnTo>
                  <a:pt x="954047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0212585">
            <a:off x="5762114" y="686412"/>
            <a:ext cx="1807008" cy="1706259"/>
          </a:xfrm>
          <a:custGeom>
            <a:avLst/>
            <a:gdLst/>
            <a:ahLst/>
            <a:cxnLst/>
            <a:rect r="r" b="b" t="t" l="l"/>
            <a:pathLst>
              <a:path h="1706259" w="1807008">
                <a:moveTo>
                  <a:pt x="0" y="0"/>
                </a:moveTo>
                <a:lnTo>
                  <a:pt x="1807008" y="0"/>
                </a:lnTo>
                <a:lnTo>
                  <a:pt x="1807008" y="1706259"/>
                </a:lnTo>
                <a:lnTo>
                  <a:pt x="0" y="17062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4070" t="-5664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-10602175">
            <a:off x="10593779" y="468583"/>
            <a:ext cx="1807008" cy="1706259"/>
          </a:xfrm>
          <a:custGeom>
            <a:avLst/>
            <a:gdLst/>
            <a:ahLst/>
            <a:cxnLst/>
            <a:rect r="r" b="b" t="t" l="l"/>
            <a:pathLst>
              <a:path h="1706259" w="1807008">
                <a:moveTo>
                  <a:pt x="1807008" y="0"/>
                </a:moveTo>
                <a:lnTo>
                  <a:pt x="0" y="0"/>
                </a:lnTo>
                <a:lnTo>
                  <a:pt x="0" y="1706259"/>
                </a:lnTo>
                <a:lnTo>
                  <a:pt x="1807008" y="1706259"/>
                </a:lnTo>
                <a:lnTo>
                  <a:pt x="180700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4070" t="-5664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561230" y="1559837"/>
            <a:ext cx="5222689" cy="17062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00"/>
              </a:lnSpc>
            </a:pPr>
            <a:r>
              <a:rPr lang="en-US" sz="128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Q&amp;A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1030379">
            <a:off x="14936957" y="86042"/>
            <a:ext cx="2988503" cy="2906999"/>
          </a:xfrm>
          <a:custGeom>
            <a:avLst/>
            <a:gdLst/>
            <a:ahLst/>
            <a:cxnLst/>
            <a:rect r="r" b="b" t="t" l="l"/>
            <a:pathLst>
              <a:path h="2906999" w="2988503">
                <a:moveTo>
                  <a:pt x="2988503" y="0"/>
                </a:moveTo>
                <a:lnTo>
                  <a:pt x="0" y="0"/>
                </a:lnTo>
                <a:lnTo>
                  <a:pt x="0" y="2906999"/>
                </a:lnTo>
                <a:lnTo>
                  <a:pt x="2988503" y="2906999"/>
                </a:lnTo>
                <a:lnTo>
                  <a:pt x="298850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7182276" y="3161785"/>
            <a:ext cx="4601644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Parent Comments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857052" y="3888669"/>
            <a:ext cx="13224609" cy="6198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 my daughter felt very welcome and positive from day 1’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 ‘my daughter was upset when she started but the team reassured us with 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messages and photos’ 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 ‘the opportunities that they have are great. 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Forest school, gym and all the equipment I see set up daily. 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I think this will make the move to primary so smooth!’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 ‘good balance between structures adult led learning and child led being at 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preschool has really developed their confidence and progressed their learning’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 ‘Teachers make little ones feel secure and confident and safe’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 ‘Staff were very patient and kind with my child. 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Allowing him to find his feet in his own time’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 ‘my child seems happy and enjoys all the activities that are on offer’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 ‘love that each child is helped and encouraged to shine in their own way as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 all the children are different’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 ‘thank you for all the hard work that the key workers put into helping my </a:t>
            </a:r>
          </a:p>
          <a:p>
            <a:pPr algn="l">
              <a:lnSpc>
                <a:spcPts val="2083"/>
              </a:lnSpc>
              <a:spcBef>
                <a:spcPct val="0"/>
              </a:spcBef>
            </a:pPr>
            <a:r>
              <a:rPr lang="en-US" sz="2083" spc="416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children. They always go above and beyond and it really does show’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9E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98758" y="-83958"/>
            <a:ext cx="10454916" cy="10454916"/>
          </a:xfrm>
          <a:custGeom>
            <a:avLst/>
            <a:gdLst/>
            <a:ahLst/>
            <a:cxnLst/>
            <a:rect r="r" b="b" t="t" l="l"/>
            <a:pathLst>
              <a:path h="10454916" w="10454916">
                <a:moveTo>
                  <a:pt x="0" y="0"/>
                </a:moveTo>
                <a:lnTo>
                  <a:pt x="10454916" y="0"/>
                </a:lnTo>
                <a:lnTo>
                  <a:pt x="10454916" y="10454916"/>
                </a:lnTo>
                <a:lnTo>
                  <a:pt x="0" y="10454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176963">
            <a:off x="3909465" y="4246682"/>
            <a:ext cx="3214388" cy="1490307"/>
          </a:xfrm>
          <a:custGeom>
            <a:avLst/>
            <a:gdLst/>
            <a:ahLst/>
            <a:cxnLst/>
            <a:rect r="r" b="b" t="t" l="l"/>
            <a:pathLst>
              <a:path h="1490307" w="3214388">
                <a:moveTo>
                  <a:pt x="0" y="0"/>
                </a:moveTo>
                <a:lnTo>
                  <a:pt x="3214388" y="0"/>
                </a:lnTo>
                <a:lnTo>
                  <a:pt x="3214388" y="1490307"/>
                </a:lnTo>
                <a:lnTo>
                  <a:pt x="0" y="1490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256158" y="491651"/>
            <a:ext cx="11551186" cy="9000370"/>
            <a:chOff x="0" y="0"/>
            <a:chExt cx="15401581" cy="1200049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927090"/>
              <a:ext cx="15401581" cy="11073402"/>
            </a:xfrm>
            <a:custGeom>
              <a:avLst/>
              <a:gdLst/>
              <a:ahLst/>
              <a:cxnLst/>
              <a:rect r="r" b="b" t="t" l="l"/>
              <a:pathLst>
                <a:path h="11073402" w="15401581">
                  <a:moveTo>
                    <a:pt x="0" y="0"/>
                  </a:moveTo>
                  <a:lnTo>
                    <a:pt x="15401581" y="0"/>
                  </a:lnTo>
                  <a:lnTo>
                    <a:pt x="15401581" y="11073403"/>
                  </a:lnTo>
                  <a:lnTo>
                    <a:pt x="0" y="110734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-27884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5173289" y="0"/>
              <a:ext cx="6537176" cy="1854181"/>
            </a:xfrm>
            <a:custGeom>
              <a:avLst/>
              <a:gdLst/>
              <a:ahLst/>
              <a:cxnLst/>
              <a:rect r="r" b="b" t="t" l="l"/>
              <a:pathLst>
                <a:path h="1854181" w="6537176">
                  <a:moveTo>
                    <a:pt x="0" y="0"/>
                  </a:moveTo>
                  <a:lnTo>
                    <a:pt x="6537176" y="0"/>
                  </a:lnTo>
                  <a:lnTo>
                    <a:pt x="6537176" y="1854181"/>
                  </a:lnTo>
                  <a:lnTo>
                    <a:pt x="0" y="1854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true" flipV="false" rot="0">
            <a:off x="590034" y="895349"/>
            <a:ext cx="2988503" cy="2906999"/>
          </a:xfrm>
          <a:custGeom>
            <a:avLst/>
            <a:gdLst/>
            <a:ahLst/>
            <a:cxnLst/>
            <a:rect r="r" b="b" t="t" l="l"/>
            <a:pathLst>
              <a:path h="2906999" w="2988503">
                <a:moveTo>
                  <a:pt x="2988503" y="0"/>
                </a:moveTo>
                <a:lnTo>
                  <a:pt x="0" y="0"/>
                </a:lnTo>
                <a:lnTo>
                  <a:pt x="0" y="2906998"/>
                </a:lnTo>
                <a:lnTo>
                  <a:pt x="2988503" y="2906998"/>
                </a:lnTo>
                <a:lnTo>
                  <a:pt x="298850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19296" y="6233303"/>
            <a:ext cx="4488111" cy="5164145"/>
          </a:xfrm>
          <a:custGeom>
            <a:avLst/>
            <a:gdLst/>
            <a:ahLst/>
            <a:cxnLst/>
            <a:rect r="r" b="b" t="t" l="l"/>
            <a:pathLst>
              <a:path h="5164145" w="4488111">
                <a:moveTo>
                  <a:pt x="0" y="0"/>
                </a:moveTo>
                <a:lnTo>
                  <a:pt x="4488111" y="0"/>
                </a:lnTo>
                <a:lnTo>
                  <a:pt x="4488111" y="5164145"/>
                </a:lnTo>
                <a:lnTo>
                  <a:pt x="0" y="51641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979955" y="3412421"/>
            <a:ext cx="10658863" cy="5114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06778" indent="-453389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Introduction - who is who!</a:t>
            </a:r>
          </a:p>
          <a:p>
            <a:pPr algn="l" marL="906778" indent="-453389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Starting at Little Foxes</a:t>
            </a:r>
          </a:p>
          <a:p>
            <a:pPr algn="l" marL="906778" indent="-453389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What your child will need at Foxes</a:t>
            </a:r>
          </a:p>
          <a:p>
            <a:pPr algn="l" marL="906778" indent="-453389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Daily Routine</a:t>
            </a:r>
          </a:p>
          <a:p>
            <a:pPr algn="l" marL="906778" indent="-453389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Finance and Funding</a:t>
            </a:r>
          </a:p>
          <a:p>
            <a:pPr algn="l" marL="906778" indent="-453389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FAQs</a:t>
            </a:r>
          </a:p>
          <a:p>
            <a:pPr algn="l" marL="906778" indent="-453389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Dates of the Diary</a:t>
            </a:r>
          </a:p>
          <a:p>
            <a:pPr algn="l" marL="906778" indent="-453389" lvl="1">
              <a:lnSpc>
                <a:spcPts val="5039"/>
              </a:lnSpc>
              <a:buFont typeface="Arial"/>
              <a:buChar char="•"/>
            </a:pPr>
            <a:r>
              <a:rPr lang="en-US" sz="41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Q&amp;A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079240" y="8033270"/>
            <a:ext cx="2085614" cy="1564210"/>
          </a:xfrm>
          <a:custGeom>
            <a:avLst/>
            <a:gdLst/>
            <a:ahLst/>
            <a:cxnLst/>
            <a:rect r="r" b="b" t="t" l="l"/>
            <a:pathLst>
              <a:path h="1564210" w="2085614">
                <a:moveTo>
                  <a:pt x="0" y="0"/>
                </a:moveTo>
                <a:lnTo>
                  <a:pt x="2085614" y="0"/>
                </a:lnTo>
                <a:lnTo>
                  <a:pt x="2085614" y="1564211"/>
                </a:lnTo>
                <a:lnTo>
                  <a:pt x="0" y="156421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740435" y="8227267"/>
            <a:ext cx="3776275" cy="1176217"/>
          </a:xfrm>
          <a:custGeom>
            <a:avLst/>
            <a:gdLst/>
            <a:ahLst/>
            <a:cxnLst/>
            <a:rect r="r" b="b" t="t" l="l"/>
            <a:pathLst>
              <a:path h="1176217" w="3776275">
                <a:moveTo>
                  <a:pt x="0" y="0"/>
                </a:moveTo>
                <a:lnTo>
                  <a:pt x="3776274" y="0"/>
                </a:lnTo>
                <a:lnTo>
                  <a:pt x="3776274" y="1176217"/>
                </a:lnTo>
                <a:lnTo>
                  <a:pt x="0" y="117621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232816" y="2020087"/>
            <a:ext cx="7597870" cy="739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5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TODAY'S AGENDA:</a:t>
            </a:r>
          </a:p>
        </p:txBody>
      </p: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2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144000" y="-83958"/>
            <a:ext cx="10454916" cy="10454916"/>
          </a:xfrm>
          <a:custGeom>
            <a:avLst/>
            <a:gdLst/>
            <a:ahLst/>
            <a:cxnLst/>
            <a:rect r="r" b="b" t="t" l="l"/>
            <a:pathLst>
              <a:path h="10454916" w="10454916">
                <a:moveTo>
                  <a:pt x="0" y="0"/>
                </a:moveTo>
                <a:lnTo>
                  <a:pt x="10454916" y="0"/>
                </a:lnTo>
                <a:lnTo>
                  <a:pt x="10454916" y="10454916"/>
                </a:lnTo>
                <a:lnTo>
                  <a:pt x="0" y="10454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269633" y="0"/>
            <a:ext cx="6989667" cy="10649078"/>
          </a:xfrm>
          <a:custGeom>
            <a:avLst/>
            <a:gdLst/>
            <a:ahLst/>
            <a:cxnLst/>
            <a:rect r="r" b="b" t="t" l="l"/>
            <a:pathLst>
              <a:path h="10649078" w="6989667">
                <a:moveTo>
                  <a:pt x="6989667" y="0"/>
                </a:moveTo>
                <a:lnTo>
                  <a:pt x="0" y="0"/>
                </a:lnTo>
                <a:lnTo>
                  <a:pt x="0" y="10649078"/>
                </a:lnTo>
                <a:lnTo>
                  <a:pt x="6989667" y="10649078"/>
                </a:lnTo>
                <a:lnTo>
                  <a:pt x="698966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91" t="0" r="0" b="-39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15762190" y="6994069"/>
            <a:ext cx="2994221" cy="1137804"/>
          </a:xfrm>
          <a:custGeom>
            <a:avLst/>
            <a:gdLst/>
            <a:ahLst/>
            <a:cxnLst/>
            <a:rect r="r" b="b" t="t" l="l"/>
            <a:pathLst>
              <a:path h="1137804" w="2994221">
                <a:moveTo>
                  <a:pt x="0" y="0"/>
                </a:moveTo>
                <a:lnTo>
                  <a:pt x="2994220" y="0"/>
                </a:lnTo>
                <a:lnTo>
                  <a:pt x="2994220" y="1137803"/>
                </a:lnTo>
                <a:lnTo>
                  <a:pt x="0" y="1137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8397999" y="-784493"/>
            <a:ext cx="3669304" cy="4025865"/>
            <a:chOff x="0" y="0"/>
            <a:chExt cx="4892405" cy="5367819"/>
          </a:xfrm>
        </p:grpSpPr>
        <p:sp>
          <p:nvSpPr>
            <p:cNvPr name="Freeform 6" id="6"/>
            <p:cNvSpPr/>
            <p:nvPr/>
          </p:nvSpPr>
          <p:spPr>
            <a:xfrm flipH="false" flipV="false" rot="-8868307">
              <a:off x="703301" y="648318"/>
              <a:ext cx="3485804" cy="3645971"/>
            </a:xfrm>
            <a:custGeom>
              <a:avLst/>
              <a:gdLst/>
              <a:ahLst/>
              <a:cxnLst/>
              <a:rect r="r" b="b" t="t" l="l"/>
              <a:pathLst>
                <a:path h="3645971" w="3485804">
                  <a:moveTo>
                    <a:pt x="0" y="0"/>
                  </a:moveTo>
                  <a:lnTo>
                    <a:pt x="3485803" y="0"/>
                  </a:lnTo>
                  <a:lnTo>
                    <a:pt x="3485803" y="3645971"/>
                  </a:lnTo>
                  <a:lnTo>
                    <a:pt x="0" y="3645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-54336" t="-41654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851994">
              <a:off x="1966987" y="3521779"/>
              <a:ext cx="1708474" cy="1661880"/>
            </a:xfrm>
            <a:custGeom>
              <a:avLst/>
              <a:gdLst/>
              <a:ahLst/>
              <a:cxnLst/>
              <a:rect r="r" b="b" t="t" l="l"/>
              <a:pathLst>
                <a:path h="1661880" w="1708474">
                  <a:moveTo>
                    <a:pt x="0" y="0"/>
                  </a:moveTo>
                  <a:lnTo>
                    <a:pt x="1708474" y="0"/>
                  </a:lnTo>
                  <a:lnTo>
                    <a:pt x="1708474" y="1661880"/>
                  </a:lnTo>
                  <a:lnTo>
                    <a:pt x="0" y="1661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9920693" y="6531878"/>
            <a:ext cx="2678394" cy="2624826"/>
          </a:xfrm>
          <a:custGeom>
            <a:avLst/>
            <a:gdLst/>
            <a:ahLst/>
            <a:cxnLst/>
            <a:rect r="r" b="b" t="t" l="l"/>
            <a:pathLst>
              <a:path h="2624826" w="2678394">
                <a:moveTo>
                  <a:pt x="0" y="0"/>
                </a:moveTo>
                <a:lnTo>
                  <a:pt x="2678394" y="0"/>
                </a:lnTo>
                <a:lnTo>
                  <a:pt x="2678394" y="2624826"/>
                </a:lnTo>
                <a:lnTo>
                  <a:pt x="0" y="26248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94739" y="614136"/>
            <a:ext cx="72032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Introduction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-3626076" y="8686470"/>
            <a:ext cx="8422445" cy="5166957"/>
            <a:chOff x="0" y="0"/>
            <a:chExt cx="11229927" cy="6889276"/>
          </a:xfrm>
        </p:grpSpPr>
        <p:sp>
          <p:nvSpPr>
            <p:cNvPr name="Freeform 11" id="11"/>
            <p:cNvSpPr/>
            <p:nvPr/>
          </p:nvSpPr>
          <p:spPr>
            <a:xfrm flipH="true" flipV="false" rot="-4343259">
              <a:off x="701438" y="701438"/>
              <a:ext cx="5486400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86400">
                  <a:moveTo>
                    <a:pt x="5486400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486400" y="5486400"/>
                  </a:lnTo>
                  <a:lnTo>
                    <a:pt x="548640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944077" y="777227"/>
              <a:ext cx="4285850" cy="1022842"/>
            </a:xfrm>
            <a:custGeom>
              <a:avLst/>
              <a:gdLst/>
              <a:ahLst/>
              <a:cxnLst/>
              <a:rect r="r" b="b" t="t" l="l"/>
              <a:pathLst>
                <a:path h="1022842" w="4285850">
                  <a:moveTo>
                    <a:pt x="0" y="0"/>
                  </a:moveTo>
                  <a:lnTo>
                    <a:pt x="4285850" y="0"/>
                  </a:lnTo>
                  <a:lnTo>
                    <a:pt x="4285850" y="1022843"/>
                  </a:lnTo>
                  <a:lnTo>
                    <a:pt x="0" y="1022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 l="0" t="0" r="0" b="-94269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1194739" y="1295115"/>
            <a:ext cx="72032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Head Teacher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94739" y="1830494"/>
            <a:ext cx="72032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Mr Simon Lockley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94739" y="2512484"/>
            <a:ext cx="72032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Early Years Lead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94739" y="3047863"/>
            <a:ext cx="72032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Mrs Vicky Parker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94739" y="4014824"/>
            <a:ext cx="72032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Deputy Managers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94739" y="4763489"/>
            <a:ext cx="72032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Miss Kinga Tulinska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94739" y="5312129"/>
            <a:ext cx="7203260" cy="939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Miss Chloe Davies </a:t>
            </a:r>
          </a:p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(on Maternity Leave)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94739" y="6446968"/>
            <a:ext cx="7203260" cy="1095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2"/>
              </a:lnSpc>
            </a:pPr>
            <a:r>
              <a:rPr lang="en-US" sz="3600" spc="719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Miss Abby Davies and Miss Mia Meek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94739" y="8071155"/>
            <a:ext cx="72032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Administrator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94739" y="8619795"/>
            <a:ext cx="72032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Mrs Kaylie Hooper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69633" y="2454726"/>
            <a:ext cx="7203260" cy="939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Early Years</a:t>
            </a:r>
          </a:p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Practitioners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69633" y="3755095"/>
            <a:ext cx="7203260" cy="231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Mrs Monica Coburn</a:t>
            </a:r>
          </a:p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Mrs Lauren Ramsey</a:t>
            </a:r>
          </a:p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Mrs Anna Rice</a:t>
            </a:r>
          </a:p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Mrs Amy Wyatt</a:t>
            </a:r>
          </a:p>
          <a:p>
            <a:pPr algn="ctr">
              <a:lnSpc>
                <a:spcPts val="3600"/>
              </a:lnSpc>
            </a:pPr>
            <a:r>
              <a:rPr lang="en-US" sz="3600" spc="719">
                <a:solidFill>
                  <a:srgbClr val="5C67B6"/>
                </a:solidFill>
                <a:latin typeface="Sniglet"/>
                <a:ea typeface="Sniglet"/>
                <a:cs typeface="Sniglet"/>
                <a:sym typeface="Sniglet"/>
              </a:rPr>
              <a:t>Mrs Louise Wyatt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4821224" y="8827440"/>
            <a:ext cx="2085614" cy="1564210"/>
          </a:xfrm>
          <a:custGeom>
            <a:avLst/>
            <a:gdLst/>
            <a:ahLst/>
            <a:cxnLst/>
            <a:rect r="r" b="b" t="t" l="l"/>
            <a:pathLst>
              <a:path h="1564210" w="2085614">
                <a:moveTo>
                  <a:pt x="0" y="0"/>
                </a:moveTo>
                <a:lnTo>
                  <a:pt x="2085614" y="0"/>
                </a:lnTo>
                <a:lnTo>
                  <a:pt x="2085614" y="1564210"/>
                </a:lnTo>
                <a:lnTo>
                  <a:pt x="0" y="156421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1482419" y="9021436"/>
            <a:ext cx="3776275" cy="1176217"/>
          </a:xfrm>
          <a:custGeom>
            <a:avLst/>
            <a:gdLst/>
            <a:ahLst/>
            <a:cxnLst/>
            <a:rect r="r" b="b" t="t" l="l"/>
            <a:pathLst>
              <a:path h="1176217" w="3776275">
                <a:moveTo>
                  <a:pt x="0" y="0"/>
                </a:moveTo>
                <a:lnTo>
                  <a:pt x="3776275" y="0"/>
                </a:lnTo>
                <a:lnTo>
                  <a:pt x="3776275" y="1176217"/>
                </a:lnTo>
                <a:lnTo>
                  <a:pt x="0" y="1176217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D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178027" y="-1248866"/>
            <a:ext cx="11159911" cy="17002635"/>
          </a:xfrm>
          <a:custGeom>
            <a:avLst/>
            <a:gdLst/>
            <a:ahLst/>
            <a:cxnLst/>
            <a:rect r="r" b="b" t="t" l="l"/>
            <a:pathLst>
              <a:path h="17002635" w="11159911">
                <a:moveTo>
                  <a:pt x="11159911" y="0"/>
                </a:moveTo>
                <a:lnTo>
                  <a:pt x="0" y="0"/>
                </a:lnTo>
                <a:lnTo>
                  <a:pt x="0" y="17002635"/>
                </a:lnTo>
                <a:lnTo>
                  <a:pt x="11159911" y="17002635"/>
                </a:lnTo>
                <a:lnTo>
                  <a:pt x="111599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4669775" y="-2149605"/>
            <a:ext cx="6321938" cy="6356610"/>
          </a:xfrm>
          <a:custGeom>
            <a:avLst/>
            <a:gdLst/>
            <a:ahLst/>
            <a:cxnLst/>
            <a:rect r="r" b="b" t="t" l="l"/>
            <a:pathLst>
              <a:path h="6356610" w="6321938">
                <a:moveTo>
                  <a:pt x="0" y="0"/>
                </a:moveTo>
                <a:lnTo>
                  <a:pt x="6321938" y="0"/>
                </a:lnTo>
                <a:lnTo>
                  <a:pt x="6321938" y="6356610"/>
                </a:lnTo>
                <a:lnTo>
                  <a:pt x="0" y="63566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4216" y="673735"/>
            <a:ext cx="16235084" cy="824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STARTING AT LITTLE FOXES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308393" y="2392586"/>
            <a:ext cx="6727916" cy="5715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17" indent="-410209" lvl="1">
              <a:lnSpc>
                <a:spcPts val="4559"/>
              </a:lnSpc>
              <a:buFont typeface="Arial"/>
              <a:buChar char="•"/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Transition Sessions on Thursday 10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th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 July or Monday 14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th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 July 1pm - 2.30pm</a:t>
            </a:r>
          </a:p>
          <a:p>
            <a:pPr algn="l" marL="820417" indent="-410209" lvl="1">
              <a:lnSpc>
                <a:spcPts val="4559"/>
              </a:lnSpc>
              <a:buFont typeface="Arial"/>
              <a:buChar char="•"/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Home Visit between Wednesday 3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rd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 and Friday 5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th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 of September. Please sign up after the meeting! </a:t>
            </a:r>
          </a:p>
          <a:p>
            <a:pPr algn="l" marL="820417" indent="-410209" lvl="1">
              <a:lnSpc>
                <a:spcPts val="4559"/>
              </a:lnSpc>
              <a:buFont typeface="Arial"/>
              <a:buChar char="•"/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New Wrens will have a staggered start from Monday 8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th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 of September.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755765" y="1910621"/>
            <a:ext cx="5222689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New Wrens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77153" y="3478354"/>
            <a:ext cx="5222689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New Sparrows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75217" y="4114800"/>
            <a:ext cx="6727916" cy="514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17" indent="-410209" lvl="1">
              <a:lnSpc>
                <a:spcPts val="4559"/>
              </a:lnSpc>
              <a:buFont typeface="Arial"/>
              <a:buChar char="•"/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Transition Sessions on Thursday 10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th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 July or Monday 14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th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 July 1pm - 2.30pm</a:t>
            </a:r>
          </a:p>
          <a:p>
            <a:pPr algn="l" marL="820417" indent="-410209" lvl="1">
              <a:lnSpc>
                <a:spcPts val="4559"/>
              </a:lnSpc>
              <a:buFont typeface="Arial"/>
              <a:buChar char="•"/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No home visit</a:t>
            </a:r>
          </a:p>
          <a:p>
            <a:pPr algn="l" marL="820417" indent="-410209" lvl="1">
              <a:lnSpc>
                <a:spcPts val="4559"/>
              </a:lnSpc>
              <a:buFont typeface="Arial"/>
              <a:buChar char="•"/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New Sparrows will start with their usual hours from Monday 8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th</a:t>
            </a: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 of September.</a:t>
            </a:r>
          </a:p>
          <a:p>
            <a:pPr algn="l">
              <a:lnSpc>
                <a:spcPts val="4559"/>
              </a:lnSpc>
            </a:pPr>
          </a:p>
          <a:p>
            <a:pPr algn="l">
              <a:lnSpc>
                <a:spcPts val="4559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431436"/>
            <a:ext cx="16015218" cy="1396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We usually find most children settle best starting their routine early. However if you feel your child may need a slower start to Foxes please do get in touch and we can discuss with you!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2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45560" y="0"/>
            <a:ext cx="10454916" cy="10454916"/>
          </a:xfrm>
          <a:custGeom>
            <a:avLst/>
            <a:gdLst/>
            <a:ahLst/>
            <a:cxnLst/>
            <a:rect r="r" b="b" t="t" l="l"/>
            <a:pathLst>
              <a:path h="10454916" w="10454916">
                <a:moveTo>
                  <a:pt x="0" y="0"/>
                </a:moveTo>
                <a:lnTo>
                  <a:pt x="10454916" y="0"/>
                </a:lnTo>
                <a:lnTo>
                  <a:pt x="10454916" y="10454916"/>
                </a:lnTo>
                <a:lnTo>
                  <a:pt x="0" y="10454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-129393" y="63285"/>
            <a:ext cx="19775110" cy="15408228"/>
            <a:chOff x="0" y="0"/>
            <a:chExt cx="26366813" cy="2054430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1587137"/>
              <a:ext cx="26366813" cy="18957167"/>
            </a:xfrm>
            <a:custGeom>
              <a:avLst/>
              <a:gdLst/>
              <a:ahLst/>
              <a:cxnLst/>
              <a:rect r="r" b="b" t="t" l="l"/>
              <a:pathLst>
                <a:path h="18957167" w="26366813">
                  <a:moveTo>
                    <a:pt x="0" y="0"/>
                  </a:moveTo>
                  <a:lnTo>
                    <a:pt x="26366813" y="0"/>
                  </a:lnTo>
                  <a:lnTo>
                    <a:pt x="26366813" y="18957167"/>
                  </a:lnTo>
                  <a:lnTo>
                    <a:pt x="0" y="189571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-27884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8856438" y="0"/>
              <a:ext cx="11191351" cy="3174274"/>
            </a:xfrm>
            <a:custGeom>
              <a:avLst/>
              <a:gdLst/>
              <a:ahLst/>
              <a:cxnLst/>
              <a:rect r="r" b="b" t="t" l="l"/>
              <a:pathLst>
                <a:path h="3174274" w="11191351">
                  <a:moveTo>
                    <a:pt x="0" y="0"/>
                  </a:moveTo>
                  <a:lnTo>
                    <a:pt x="11191351" y="0"/>
                  </a:lnTo>
                  <a:lnTo>
                    <a:pt x="11191351" y="3174274"/>
                  </a:lnTo>
                  <a:lnTo>
                    <a:pt x="0" y="31742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4438302" y="5533257"/>
            <a:ext cx="7985483" cy="6594112"/>
            <a:chOff x="0" y="0"/>
            <a:chExt cx="10647311" cy="8792149"/>
          </a:xfrm>
        </p:grpSpPr>
        <p:sp>
          <p:nvSpPr>
            <p:cNvPr name="Freeform 7" id="7"/>
            <p:cNvSpPr/>
            <p:nvPr/>
          </p:nvSpPr>
          <p:spPr>
            <a:xfrm flipH="false" flipV="false" rot="-1055697">
              <a:off x="740302" y="1237728"/>
              <a:ext cx="9166706" cy="6316694"/>
            </a:xfrm>
            <a:custGeom>
              <a:avLst/>
              <a:gdLst/>
              <a:ahLst/>
              <a:cxnLst/>
              <a:rect r="r" b="b" t="t" l="l"/>
              <a:pathLst>
                <a:path h="6316694" w="9166706">
                  <a:moveTo>
                    <a:pt x="0" y="0"/>
                  </a:moveTo>
                  <a:lnTo>
                    <a:pt x="9166706" y="0"/>
                  </a:lnTo>
                  <a:lnTo>
                    <a:pt x="9166706" y="6316693"/>
                  </a:lnTo>
                  <a:lnTo>
                    <a:pt x="0" y="6316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690495">
              <a:off x="5972426" y="1881504"/>
              <a:ext cx="3185376" cy="2942129"/>
            </a:xfrm>
            <a:custGeom>
              <a:avLst/>
              <a:gdLst/>
              <a:ahLst/>
              <a:cxnLst/>
              <a:rect r="r" b="b" t="t" l="l"/>
              <a:pathLst>
                <a:path h="2942129" w="3185376">
                  <a:moveTo>
                    <a:pt x="0" y="0"/>
                  </a:moveTo>
                  <a:lnTo>
                    <a:pt x="3185376" y="0"/>
                  </a:lnTo>
                  <a:lnTo>
                    <a:pt x="3185376" y="2942129"/>
                  </a:lnTo>
                  <a:lnTo>
                    <a:pt x="0" y="2942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6785449" y="2636829"/>
              <a:ext cx="1559331" cy="1516804"/>
            </a:xfrm>
            <a:custGeom>
              <a:avLst/>
              <a:gdLst/>
              <a:ahLst/>
              <a:cxnLst/>
              <a:rect r="r" b="b" t="t" l="l"/>
              <a:pathLst>
                <a:path h="1516804" w="1559331">
                  <a:moveTo>
                    <a:pt x="0" y="0"/>
                  </a:moveTo>
                  <a:lnTo>
                    <a:pt x="1559331" y="0"/>
                  </a:lnTo>
                  <a:lnTo>
                    <a:pt x="1559331" y="1516804"/>
                  </a:lnTo>
                  <a:lnTo>
                    <a:pt x="0" y="1516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5160752" y="6172200"/>
            <a:ext cx="3127248" cy="4114800"/>
          </a:xfrm>
          <a:custGeom>
            <a:avLst/>
            <a:gdLst/>
            <a:ahLst/>
            <a:cxnLst/>
            <a:rect r="r" b="b" t="t" l="l"/>
            <a:pathLst>
              <a:path h="4114800" w="3127248">
                <a:moveTo>
                  <a:pt x="0" y="0"/>
                </a:moveTo>
                <a:lnTo>
                  <a:pt x="3127248" y="0"/>
                </a:lnTo>
                <a:lnTo>
                  <a:pt x="31272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399967" y="412817"/>
            <a:ext cx="14005418" cy="824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WHAT YOUR CHILDREN WILL NEED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547181" y="1447059"/>
            <a:ext cx="11944695" cy="8534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55651" indent="-377825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A pair of named wellies and all in one weather suit to stay at Foxes</a:t>
            </a:r>
          </a:p>
          <a:p>
            <a:pPr algn="l" marL="755651" indent="-377825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A named bag with a change of clothing or two.</a:t>
            </a:r>
          </a:p>
          <a:p>
            <a:pPr algn="l" marL="755651" indent="-377825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Enough nappies, wipes and nappy bags for the whole session if needed.</a:t>
            </a:r>
          </a:p>
          <a:p>
            <a:pPr algn="l" marL="755651" indent="-377825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A named lunchbox if staying all day.</a:t>
            </a:r>
          </a:p>
          <a:p>
            <a:pPr algn="l" marL="755651" indent="-377825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Snack pot for each session if not taking up snack fee</a:t>
            </a:r>
          </a:p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In the summer</a:t>
            </a:r>
          </a:p>
          <a:p>
            <a:pPr algn="l" marL="755651" indent="-377825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Sunhat and suncream. </a:t>
            </a:r>
          </a:p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In the winter</a:t>
            </a:r>
          </a:p>
          <a:p>
            <a:pPr algn="l" marL="755651" indent="-377825" lvl="1">
              <a:lnSpc>
                <a:spcPts val="4200"/>
              </a:lnSpc>
              <a:buFont typeface="Arial"/>
              <a:buChar char="•"/>
            </a:pP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Warm coat, gloves and hat. 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We play outside in all weathers and we can get wet and messy all year round.</a:t>
            </a:r>
          </a:p>
          <a:p>
            <a:pPr algn="l">
              <a:lnSpc>
                <a:spcPts val="4200"/>
              </a:lnSpc>
            </a:pPr>
          </a:p>
          <a:p>
            <a:pPr algn="l">
              <a:lnSpc>
                <a:spcPts val="4200"/>
              </a:lnSpc>
            </a:pP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Please don’t send children in anything you want to keep tidy!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2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5759" y="2897182"/>
            <a:ext cx="9056482" cy="5773507"/>
          </a:xfrm>
          <a:custGeom>
            <a:avLst/>
            <a:gdLst/>
            <a:ahLst/>
            <a:cxnLst/>
            <a:rect r="r" b="b" t="t" l="l"/>
            <a:pathLst>
              <a:path h="5773507" w="9056482">
                <a:moveTo>
                  <a:pt x="0" y="0"/>
                </a:moveTo>
                <a:lnTo>
                  <a:pt x="9056482" y="0"/>
                </a:lnTo>
                <a:lnTo>
                  <a:pt x="9056482" y="5773507"/>
                </a:lnTo>
                <a:lnTo>
                  <a:pt x="0" y="5773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12217" y="673735"/>
            <a:ext cx="4232843" cy="824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UNIFORM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45489" y="1497965"/>
            <a:ext cx="16997022" cy="1066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u="sng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  <a:hlinkClick r:id="rId3" tooltip="https://myclothing.com/collections/little-foxes-jmps-21918/?gclid=EAIaIQobChMIkoKjkPr1jQMVA5pQBh0vMBouEAAYASAAEgJfp_D_BwE&amp;utm_source=google&amp;campaign_id=21364618932&amp;ad_id=704526370295&amp;utm_medium=cpc&amp;utm_campaign=SWK:+Search+-+Brand&amp;utm_content=164423844655&amp;utm_term=&amp;gad_source=1&amp;gad_campaignid=21364618932&amp;gbraid=0AAAAACvYytLyt5uCOnRCfcC3JwbzQaFR5"/>
              </a:rPr>
              <a:t>We do have a uniform supplier called MyClothing. We do get a small donation from each purchase.</a:t>
            </a:r>
          </a:p>
          <a:p>
            <a:pPr algn="ctr">
              <a:lnSpc>
                <a:spcPts val="4200"/>
              </a:lnSpc>
            </a:pPr>
            <a:r>
              <a:rPr lang="en-US" sz="3500" u="sng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  <a:hlinkClick r:id="rId4" tooltip="https://myclothing.com/collections/little-foxes-jmps-21918/?gclid=EAIaIQobChMIkoKjkPr1jQMVA5pQBh0vMBouEAAYASAAEgJfp_D_BwE&amp;utm_source=google&amp;campaign_id=21364618932&amp;ad_id=704526370295&amp;utm_medium=cpc&amp;utm_campaign=SWK:+Search+-+Brand&amp;utm_content=164423844655&amp;utm_term=&amp;gad_source=1&amp;gad_campaignid=21364618932&amp;gbraid=0AAAAACvYytLyt5uCOnRCfcC3JwbzQaFR5"/>
              </a:rPr>
              <a:t>Uniform is not compulsory</a:t>
            </a:r>
            <a:r>
              <a:rPr lang="en-US" sz="3500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1176963">
            <a:off x="14271240" y="6280250"/>
            <a:ext cx="3214388" cy="1490307"/>
          </a:xfrm>
          <a:custGeom>
            <a:avLst/>
            <a:gdLst/>
            <a:ahLst/>
            <a:cxnLst/>
            <a:rect r="r" b="b" t="t" l="l"/>
            <a:pathLst>
              <a:path h="1490307" w="3214388">
                <a:moveTo>
                  <a:pt x="0" y="0"/>
                </a:moveTo>
                <a:lnTo>
                  <a:pt x="3214387" y="0"/>
                </a:lnTo>
                <a:lnTo>
                  <a:pt x="3214387" y="1490307"/>
                </a:lnTo>
                <a:lnTo>
                  <a:pt x="0" y="14903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4654008" y="2564765"/>
            <a:ext cx="2988503" cy="2906999"/>
          </a:xfrm>
          <a:custGeom>
            <a:avLst/>
            <a:gdLst/>
            <a:ahLst/>
            <a:cxnLst/>
            <a:rect r="r" b="b" t="t" l="l"/>
            <a:pathLst>
              <a:path h="2906999" w="2988503">
                <a:moveTo>
                  <a:pt x="2988503" y="0"/>
                </a:moveTo>
                <a:lnTo>
                  <a:pt x="0" y="0"/>
                </a:lnTo>
                <a:lnTo>
                  <a:pt x="0" y="2906999"/>
                </a:lnTo>
                <a:lnTo>
                  <a:pt x="2988503" y="2906999"/>
                </a:lnTo>
                <a:lnTo>
                  <a:pt x="298850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7218" y="6257023"/>
            <a:ext cx="4488111" cy="5164145"/>
          </a:xfrm>
          <a:custGeom>
            <a:avLst/>
            <a:gdLst/>
            <a:ahLst/>
            <a:cxnLst/>
            <a:rect r="r" b="b" t="t" l="l"/>
            <a:pathLst>
              <a:path h="5164145" w="4488111">
                <a:moveTo>
                  <a:pt x="0" y="0"/>
                </a:moveTo>
                <a:lnTo>
                  <a:pt x="4488112" y="0"/>
                </a:lnTo>
                <a:lnTo>
                  <a:pt x="4488112" y="5164145"/>
                </a:lnTo>
                <a:lnTo>
                  <a:pt x="0" y="51641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D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178027" y="-1248866"/>
            <a:ext cx="11159911" cy="17002635"/>
          </a:xfrm>
          <a:custGeom>
            <a:avLst/>
            <a:gdLst/>
            <a:ahLst/>
            <a:cxnLst/>
            <a:rect r="r" b="b" t="t" l="l"/>
            <a:pathLst>
              <a:path h="17002635" w="11159911">
                <a:moveTo>
                  <a:pt x="11159911" y="0"/>
                </a:moveTo>
                <a:lnTo>
                  <a:pt x="0" y="0"/>
                </a:lnTo>
                <a:lnTo>
                  <a:pt x="0" y="17002635"/>
                </a:lnTo>
                <a:lnTo>
                  <a:pt x="11159911" y="17002635"/>
                </a:lnTo>
                <a:lnTo>
                  <a:pt x="111599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4669775" y="-2149605"/>
            <a:ext cx="6321938" cy="6356610"/>
          </a:xfrm>
          <a:custGeom>
            <a:avLst/>
            <a:gdLst/>
            <a:ahLst/>
            <a:cxnLst/>
            <a:rect r="r" b="b" t="t" l="l"/>
            <a:pathLst>
              <a:path h="6356610" w="6321938">
                <a:moveTo>
                  <a:pt x="0" y="0"/>
                </a:moveTo>
                <a:lnTo>
                  <a:pt x="6321938" y="0"/>
                </a:lnTo>
                <a:lnTo>
                  <a:pt x="6321938" y="6356610"/>
                </a:lnTo>
                <a:lnTo>
                  <a:pt x="0" y="63566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4216" y="673735"/>
            <a:ext cx="16235084" cy="824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DAILY ROUTINE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081340" y="2691691"/>
            <a:ext cx="11353286" cy="6858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8.40am - 8.50am Soft Opening and ‘VIP’ Time</a:t>
            </a:r>
          </a:p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Carpet time session to say hello to everyone</a:t>
            </a:r>
          </a:p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10.30am Snack Time</a:t>
            </a:r>
          </a:p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11pm More Play Time</a:t>
            </a:r>
          </a:p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11.30am Carpet time and saying goodbye to our Morning Friends</a:t>
            </a:r>
          </a:p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12pm Lunchtime!</a:t>
            </a:r>
          </a:p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12.20pm Afternoon Children arrive</a:t>
            </a:r>
          </a:p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1pm On the Big Field!</a:t>
            </a:r>
          </a:p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2pm Snack Time</a:t>
            </a:r>
          </a:p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2.30pm Carpet time ready for home time</a:t>
            </a:r>
          </a:p>
          <a:p>
            <a:pPr algn="l">
              <a:lnSpc>
                <a:spcPts val="4559"/>
              </a:lnSpc>
            </a:pPr>
            <a:r>
              <a:rPr lang="en-US" sz="379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Please collect children by 2.50pm at the latest!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DE7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5400000">
            <a:off x="3178027" y="-1248866"/>
            <a:ext cx="11159911" cy="17002635"/>
          </a:xfrm>
          <a:custGeom>
            <a:avLst/>
            <a:gdLst/>
            <a:ahLst/>
            <a:cxnLst/>
            <a:rect r="r" b="b" t="t" l="l"/>
            <a:pathLst>
              <a:path h="17002635" w="11159911">
                <a:moveTo>
                  <a:pt x="11159911" y="0"/>
                </a:moveTo>
                <a:lnTo>
                  <a:pt x="0" y="0"/>
                </a:lnTo>
                <a:lnTo>
                  <a:pt x="0" y="17002635"/>
                </a:lnTo>
                <a:lnTo>
                  <a:pt x="11159911" y="17002635"/>
                </a:lnTo>
                <a:lnTo>
                  <a:pt x="1115991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4669775" y="-2149605"/>
            <a:ext cx="6321938" cy="6356610"/>
          </a:xfrm>
          <a:custGeom>
            <a:avLst/>
            <a:gdLst/>
            <a:ahLst/>
            <a:cxnLst/>
            <a:rect r="r" b="b" t="t" l="l"/>
            <a:pathLst>
              <a:path h="6356610" w="6321938">
                <a:moveTo>
                  <a:pt x="0" y="0"/>
                </a:moveTo>
                <a:lnTo>
                  <a:pt x="6321938" y="0"/>
                </a:lnTo>
                <a:lnTo>
                  <a:pt x="6321938" y="6356610"/>
                </a:lnTo>
                <a:lnTo>
                  <a:pt x="0" y="63566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508067" y="1896724"/>
            <a:ext cx="11111950" cy="8390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63"/>
              </a:lnSpc>
            </a:pPr>
            <a:r>
              <a:rPr lang="en-US" sz="371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Please provide a balanced packed lunch for your child</a:t>
            </a:r>
          </a:p>
          <a:p>
            <a:pPr algn="l">
              <a:lnSpc>
                <a:spcPts val="4463"/>
              </a:lnSpc>
            </a:pPr>
          </a:p>
          <a:p>
            <a:pPr algn="l">
              <a:lnSpc>
                <a:spcPts val="4463"/>
              </a:lnSpc>
            </a:pPr>
          </a:p>
          <a:p>
            <a:pPr algn="l">
              <a:lnSpc>
                <a:spcPts val="4463"/>
              </a:lnSpc>
            </a:pPr>
          </a:p>
          <a:p>
            <a:pPr algn="l">
              <a:lnSpc>
                <a:spcPts val="4463"/>
              </a:lnSpc>
            </a:pPr>
          </a:p>
          <a:p>
            <a:pPr algn="l">
              <a:lnSpc>
                <a:spcPts val="4463"/>
              </a:lnSpc>
            </a:pPr>
          </a:p>
          <a:p>
            <a:pPr algn="l">
              <a:lnSpc>
                <a:spcPts val="4463"/>
              </a:lnSpc>
            </a:pPr>
          </a:p>
          <a:p>
            <a:pPr algn="l">
              <a:lnSpc>
                <a:spcPts val="4463"/>
              </a:lnSpc>
            </a:pPr>
          </a:p>
          <a:p>
            <a:pPr algn="l">
              <a:lnSpc>
                <a:spcPts val="4463"/>
              </a:lnSpc>
            </a:pPr>
          </a:p>
          <a:p>
            <a:pPr algn="l">
              <a:lnSpc>
                <a:spcPts val="4463"/>
              </a:lnSpc>
            </a:pPr>
          </a:p>
          <a:p>
            <a:pPr algn="l">
              <a:lnSpc>
                <a:spcPts val="4463"/>
              </a:lnSpc>
            </a:pPr>
          </a:p>
          <a:p>
            <a:pPr algn="l">
              <a:lnSpc>
                <a:spcPts val="4463"/>
              </a:lnSpc>
            </a:pPr>
          </a:p>
          <a:p>
            <a:pPr algn="l">
              <a:lnSpc>
                <a:spcPts val="4463"/>
              </a:lnSpc>
            </a:pPr>
            <a:r>
              <a:rPr lang="en-US" sz="3719" u="sng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Please note</a:t>
            </a:r>
          </a:p>
          <a:p>
            <a:pPr algn="l" marL="802978" indent="-401489" lvl="1">
              <a:lnSpc>
                <a:spcPts val="4463"/>
              </a:lnSpc>
              <a:buFont typeface="Arial"/>
              <a:buChar char="•"/>
            </a:pPr>
            <a:r>
              <a:rPr lang="en-US" sz="371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No nuts/nut spreads or chocolate spreads!</a:t>
            </a:r>
          </a:p>
          <a:p>
            <a:pPr algn="l" marL="802978" indent="-401489" lvl="1">
              <a:lnSpc>
                <a:spcPts val="4463"/>
              </a:lnSpc>
              <a:buFont typeface="Arial"/>
              <a:buChar char="•"/>
            </a:pPr>
            <a:r>
              <a:rPr lang="en-US" sz="3719">
                <a:solidFill>
                  <a:srgbClr val="5C67B6"/>
                </a:solidFill>
                <a:latin typeface="Dekko"/>
                <a:ea typeface="Dekko"/>
                <a:cs typeface="Dekko"/>
                <a:sym typeface="Dekko"/>
              </a:rPr>
              <a:t>No sweeties or chocolates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030782" y="2723301"/>
            <a:ext cx="8336437" cy="5898029"/>
          </a:xfrm>
          <a:custGeom>
            <a:avLst/>
            <a:gdLst/>
            <a:ahLst/>
            <a:cxnLst/>
            <a:rect r="r" b="b" t="t" l="l"/>
            <a:pathLst>
              <a:path h="5898029" w="8336437">
                <a:moveTo>
                  <a:pt x="0" y="0"/>
                </a:moveTo>
                <a:lnTo>
                  <a:pt x="8336437" y="0"/>
                </a:lnTo>
                <a:lnTo>
                  <a:pt x="8336437" y="5898029"/>
                </a:lnTo>
                <a:lnTo>
                  <a:pt x="0" y="58980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4216" y="673735"/>
            <a:ext cx="16235084" cy="824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PACKED LUNCHES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2A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45560" y="0"/>
            <a:ext cx="10454916" cy="10454916"/>
          </a:xfrm>
          <a:custGeom>
            <a:avLst/>
            <a:gdLst/>
            <a:ahLst/>
            <a:cxnLst/>
            <a:rect r="r" b="b" t="t" l="l"/>
            <a:pathLst>
              <a:path h="10454916" w="10454916">
                <a:moveTo>
                  <a:pt x="0" y="0"/>
                </a:moveTo>
                <a:lnTo>
                  <a:pt x="10454916" y="0"/>
                </a:lnTo>
                <a:lnTo>
                  <a:pt x="10454916" y="10454916"/>
                </a:lnTo>
                <a:lnTo>
                  <a:pt x="0" y="104549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-724570" y="658461"/>
            <a:ext cx="19775110" cy="14217875"/>
          </a:xfrm>
          <a:custGeom>
            <a:avLst/>
            <a:gdLst/>
            <a:ahLst/>
            <a:cxnLst/>
            <a:rect r="r" b="b" t="t" l="l"/>
            <a:pathLst>
              <a:path h="14217875" w="19775110">
                <a:moveTo>
                  <a:pt x="0" y="0"/>
                </a:moveTo>
                <a:lnTo>
                  <a:pt x="19775111" y="0"/>
                </a:lnTo>
                <a:lnTo>
                  <a:pt x="19775111" y="14217875"/>
                </a:lnTo>
                <a:lnTo>
                  <a:pt x="0" y="14217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-27884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290987" y="393389"/>
            <a:ext cx="10263221" cy="824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0"/>
              </a:lnSpc>
            </a:pPr>
            <a:r>
              <a:rPr lang="en-US" sz="62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FINANCES AND FUNDING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290987" y="1427169"/>
            <a:ext cx="12165660" cy="939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All 3 year old are entitled to 15 hours a week funded from the term AFTER they turn 3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22169" y="2636077"/>
            <a:ext cx="121656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WORKING FAMILY FUNDING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65487" y="3165667"/>
            <a:ext cx="12165660" cy="2421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If you are eligible for this funding children are entitled to 30 hours funding a week from 9 months old.</a:t>
            </a:r>
          </a:p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You need to apply by August 31</a:t>
            </a: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st</a:t>
            </a: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 for September!</a:t>
            </a:r>
          </a:p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Funding has to be reconfirmed every 3 months, you will get an email from HMRC as a reminder.</a:t>
            </a:r>
          </a:p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If your funding elapses or you do not apply on time you will have to pay for your place with us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22169" y="6646413"/>
            <a:ext cx="12165660" cy="481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6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ACHIEVING 2 YEAR OLD FUNDING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765487" y="7316662"/>
            <a:ext cx="12165660" cy="1735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Families who have certain government benefits are entitled to up to 15 hours from 2 years old.</a:t>
            </a:r>
          </a:p>
          <a:p>
            <a:pPr algn="l">
              <a:lnSpc>
                <a:spcPts val="2700"/>
              </a:lnSpc>
            </a:pPr>
            <a:r>
              <a:rPr lang="en-US" sz="2700">
                <a:solidFill>
                  <a:srgbClr val="5C67B6"/>
                </a:solidFill>
                <a:latin typeface="Fredoka"/>
                <a:ea typeface="Fredoka"/>
                <a:cs typeface="Fredoka"/>
                <a:sym typeface="Fredoka"/>
              </a:rPr>
              <a:t>If you think you may be eligible, you can apply through the Gloucestershire Citizens Portal. Please get in touch if you would like more information or help with your application 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9670668" y="7703521"/>
            <a:ext cx="8422445" cy="5166957"/>
            <a:chOff x="0" y="0"/>
            <a:chExt cx="11229927" cy="6889276"/>
          </a:xfrm>
        </p:grpSpPr>
        <p:sp>
          <p:nvSpPr>
            <p:cNvPr name="Freeform 11" id="11"/>
            <p:cNvSpPr/>
            <p:nvPr/>
          </p:nvSpPr>
          <p:spPr>
            <a:xfrm flipH="true" flipV="false" rot="-4343259">
              <a:off x="701438" y="701438"/>
              <a:ext cx="5486400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86400">
                  <a:moveTo>
                    <a:pt x="5486400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486400" y="5486400"/>
                  </a:lnTo>
                  <a:lnTo>
                    <a:pt x="548640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944077" y="777227"/>
              <a:ext cx="4285850" cy="1022842"/>
            </a:xfrm>
            <a:custGeom>
              <a:avLst/>
              <a:gdLst/>
              <a:ahLst/>
              <a:cxnLst/>
              <a:rect r="r" b="b" t="t" l="l"/>
              <a:pathLst>
                <a:path h="1022842" w="4285850">
                  <a:moveTo>
                    <a:pt x="0" y="0"/>
                  </a:moveTo>
                  <a:lnTo>
                    <a:pt x="4285850" y="0"/>
                  </a:lnTo>
                  <a:lnTo>
                    <a:pt x="4285850" y="1022843"/>
                  </a:lnTo>
                  <a:lnTo>
                    <a:pt x="0" y="1022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-94269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1176963">
            <a:off x="-578494" y="496314"/>
            <a:ext cx="3214388" cy="1490307"/>
          </a:xfrm>
          <a:custGeom>
            <a:avLst/>
            <a:gdLst/>
            <a:ahLst/>
            <a:cxnLst/>
            <a:rect r="r" b="b" t="t" l="l"/>
            <a:pathLst>
              <a:path h="1490307" w="3214388">
                <a:moveTo>
                  <a:pt x="0" y="0"/>
                </a:moveTo>
                <a:lnTo>
                  <a:pt x="3214388" y="0"/>
                </a:lnTo>
                <a:lnTo>
                  <a:pt x="3214388" y="1490307"/>
                </a:lnTo>
                <a:lnTo>
                  <a:pt x="0" y="1490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DAGqg9vC1n8</dc:identifier>
  <dcterms:modified xsi:type="dcterms:W3CDTF">2011-08-01T06:04:30Z</dcterms:modified>
  <cp:revision>1</cp:revision>
  <dc:title>New Parents Meeting </dc:title>
</cp:coreProperties>
</file>